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1" r:id="rId5"/>
    <p:sldId id="263" r:id="rId6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89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397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8384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-180" y="-108"/>
      </p:cViewPr>
      <p:guideLst>
        <p:guide orient="horz" pos="890"/>
        <p:guide orient="horz" pos="3974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222C5-75C3-451C-AF8D-9412A396B110}" type="datetimeFigureOut">
              <a:rPr lang="ru-RU" smtClean="0"/>
              <a:pPr/>
              <a:t>14.08.2014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F6A98-8224-4D06-B366-F549D7605C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35892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222C5-75C3-451C-AF8D-9412A396B110}" type="datetimeFigureOut">
              <a:rPr lang="ru-RU" smtClean="0"/>
              <a:pPr/>
              <a:t>14.08.2014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F6A98-8224-4D06-B366-F549D7605C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17001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222C5-75C3-451C-AF8D-9412A396B110}" type="datetimeFigureOut">
              <a:rPr lang="ru-RU" smtClean="0"/>
              <a:pPr/>
              <a:t>14.08.2014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F6A98-8224-4D06-B366-F549D7605C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23756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222C5-75C3-451C-AF8D-9412A396B110}" type="datetimeFigureOut">
              <a:rPr lang="ru-RU" smtClean="0"/>
              <a:pPr/>
              <a:t>14.08.2014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F6A98-8224-4D06-B366-F549D7605C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75315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222C5-75C3-451C-AF8D-9412A396B110}" type="datetimeFigureOut">
              <a:rPr lang="ru-RU" smtClean="0"/>
              <a:pPr/>
              <a:t>14.08.2014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F6A98-8224-4D06-B366-F549D7605C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26001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222C5-75C3-451C-AF8D-9412A396B110}" type="datetimeFigureOut">
              <a:rPr lang="ru-RU" smtClean="0"/>
              <a:pPr/>
              <a:t>14.08.2014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F6A98-8224-4D06-B366-F549D7605C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89623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222C5-75C3-451C-AF8D-9412A396B110}" type="datetimeFigureOut">
              <a:rPr lang="ru-RU" smtClean="0"/>
              <a:pPr/>
              <a:t>14.08.2014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F6A98-8224-4D06-B366-F549D7605C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08268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222C5-75C3-451C-AF8D-9412A396B110}" type="datetimeFigureOut">
              <a:rPr lang="ru-RU" smtClean="0"/>
              <a:pPr/>
              <a:t>14.08.2014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F6A98-8224-4D06-B366-F549D7605C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58876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222C5-75C3-451C-AF8D-9412A396B110}" type="datetimeFigureOut">
              <a:rPr lang="ru-RU" smtClean="0"/>
              <a:pPr/>
              <a:t>14.08.2014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F6A98-8224-4D06-B366-F549D7605C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7071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222C5-75C3-451C-AF8D-9412A396B110}" type="datetimeFigureOut">
              <a:rPr lang="ru-RU" smtClean="0"/>
              <a:pPr/>
              <a:t>14.08.2014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F6A98-8224-4D06-B366-F549D7605C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35878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222C5-75C3-451C-AF8D-9412A396B110}" type="datetimeFigureOut">
              <a:rPr lang="ru-RU" smtClean="0"/>
              <a:pPr/>
              <a:t>14.08.2014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F6A98-8224-4D06-B366-F549D7605C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2922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222C5-75C3-451C-AF8D-9412A396B110}" type="datetimeFigureOut">
              <a:rPr lang="ru-RU" smtClean="0"/>
              <a:pPr/>
              <a:t>14.08.2014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F6A98-8224-4D06-B366-F549D7605C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48291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1038" y="126610"/>
            <a:ext cx="8543925" cy="689317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Синдром дефіциту уваги і гіперактивності</a:t>
            </a:r>
            <a:endParaRPr lang="ru-RU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61963" y="956603"/>
            <a:ext cx="9187815" cy="5508674"/>
          </a:xfrm>
        </p:spPr>
        <p:txBody>
          <a:bodyPr>
            <a:normAutofit fontScale="92500" lnSpcReduction="20000"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У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всьому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міра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стосується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усіх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сфер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людського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тому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числі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дитячої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Не дарма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занадто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активні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занадто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пасивні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діти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викликають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побоювання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батьків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вихователів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учителів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медиків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Крайнощі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дитячої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говорять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нервової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самоконтролем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Синдром </a:t>
            </a:r>
            <a:r>
              <a:rPr lang="ru-RU" sz="2800" b="1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дефіциту</a:t>
            </a: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уваги</a:t>
            </a: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b="1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гіперактивності</a:t>
            </a: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ru-RU" sz="2800" b="1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скорочено</a:t>
            </a: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СДУГ)</a:t>
            </a:r>
            <a:r>
              <a:rPr lang="es-ES" sz="28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b="1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неврологічно-поведінковий</a:t>
            </a: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розлад</a:t>
            </a: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починається</a:t>
            </a: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b="1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дитячому</a:t>
            </a: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віці</a:t>
            </a: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b="1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Проявляється</a:t>
            </a: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такими симптомами, як </a:t>
            </a:r>
            <a:r>
              <a:rPr lang="ru-RU" sz="2800" b="1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труднощі</a:t>
            </a: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концентрації</a:t>
            </a: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уваги</a:t>
            </a: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нездатність</a:t>
            </a: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зосередитись</a:t>
            </a: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забудькуватість</a:t>
            </a: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u="none" strike="noStrike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надмірна</a:t>
            </a:r>
            <a:r>
              <a:rPr lang="ru-RU" sz="2800" b="1" u="none" strike="noStrike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u="none" strike="noStrike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активність</a:t>
            </a:r>
            <a:r>
              <a:rPr lang="ru-RU" sz="2800" b="1" u="none" strike="noStrike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 погано </a:t>
            </a:r>
            <a:r>
              <a:rPr lang="ru-RU" sz="2800" b="1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керована</a:t>
            </a: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імпульсивність</a:t>
            </a: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b="1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Крім</a:t>
            </a: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того, </a:t>
            </a:r>
            <a:r>
              <a:rPr lang="ru-RU" sz="2800" b="1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такий</a:t>
            </a: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стан часто </a:t>
            </a:r>
            <a:r>
              <a:rPr lang="ru-RU" sz="2800" b="1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супроводжується</a:t>
            </a: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проблемами з </a:t>
            </a:r>
            <a:r>
              <a:rPr lang="ru-RU" sz="2800" b="1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рівновагою</a:t>
            </a: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слухом.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Термін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гіперактивність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знайомий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багатьом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останнім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часом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вживаний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 батьками так, і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спеціалістами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Кожен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батьків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незадумуючись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приміряє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своєї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зрозуміти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той факт,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активна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дитина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норма, а 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гіперактивна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–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патологія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63394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257886" y="331957"/>
            <a:ext cx="9429750" cy="807964"/>
          </a:xfrm>
        </p:spPr>
        <p:txBody>
          <a:bodyPr>
            <a:noAutofit/>
          </a:bodyPr>
          <a:lstStyle/>
          <a:p>
            <a:pPr lvl="0">
              <a:spcBef>
                <a:spcPts val="1000"/>
              </a:spcBef>
            </a:pPr>
            <a:r>
              <a:rPr lang="uk-UA" sz="2800" b="1" i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Гіперактивність або непосидючість? Де ж знаходиться межа між характером і нездоров’ям </a:t>
            </a:r>
            <a:r>
              <a:rPr lang="uk-UA" sz="2800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?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subTitle" idx="1"/>
          </p:nvPr>
        </p:nvSpPr>
        <p:spPr>
          <a:xfrm>
            <a:off x="297180" y="1064525"/>
            <a:ext cx="6503671" cy="5645765"/>
          </a:xfrm>
        </p:spPr>
        <p:txBody>
          <a:bodyPr>
            <a:noAutofit/>
          </a:bodyPr>
          <a:lstStyle/>
          <a:p>
            <a:pPr algn="l"/>
            <a:r>
              <a:rPr lang="ru-RU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Активні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діти</a:t>
            </a:r>
            <a:endParaRPr lang="ru-RU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 кінця бігають, стрибають, кричать, </a:t>
            </a:r>
            <a:r>
              <a:rPr lang="uk-UA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метушаться</a:t>
            </a:r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але заспокоюються, коли їх чимось зацікавлюють;</a:t>
            </a:r>
          </a:p>
          <a:p>
            <a:pPr algn="l"/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не страждають розладом сну, порушенням апетиту, алергіями, проблемою з травленням;</a:t>
            </a:r>
          </a:p>
          <a:p>
            <a:pPr algn="l"/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не проявляють постійну агресію по відношенню до дорослих та однолітків;</a:t>
            </a:r>
          </a:p>
          <a:p>
            <a:pPr algn="l"/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задають багато запитань, але при цьому уважно вислуховують відповіді;</a:t>
            </a:r>
          </a:p>
          <a:p>
            <a:pPr marL="342900" indent="-342900" algn="l">
              <a:buFontTx/>
              <a:buChar char="-"/>
            </a:pPr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міняють поведінку в залежності від місцезнаходження: вдома вони одні, а в гостях зовсім інші. 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20840" y="2039815"/>
            <a:ext cx="3086100" cy="4479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8378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1481" y="112542"/>
            <a:ext cx="9178290" cy="661182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Причини </a:t>
            </a:r>
            <a:r>
              <a:rPr lang="ru-RU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дитячо</a:t>
            </a:r>
            <a:r>
              <a:rPr lang="uk-UA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 гіперактивності</a:t>
            </a:r>
            <a:endParaRPr lang="ru-RU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" y="773725"/>
            <a:ext cx="9601200" cy="5795887"/>
          </a:xfrm>
        </p:spPr>
        <p:txBody>
          <a:bodyPr>
            <a:noAutofit/>
          </a:bodyPr>
          <a:lstStyle/>
          <a:p>
            <a:pPr algn="l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В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виділити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важкий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перебіг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вагітності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складні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пологи.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вагітності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плоду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трапитися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гіпоксія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нестача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кисню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погано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впливає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здоров’я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загроза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переривання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вагітності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нервозність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погане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харчування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паління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алкоголізм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наркоманія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Недоношеність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плоду,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передчасні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затяжні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пологи,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поряд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складною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вагітністю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призводять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родових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травм і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виникнення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синдрому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СДУГ.</a:t>
            </a:r>
          </a:p>
          <a:p>
            <a:pPr algn="l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Порушення функції </a:t>
            </a:r>
            <a:r>
              <a:rPr lang="uk-UA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внутрішньго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вуха може бути причиною гіперактивності дитини.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Дисфункція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внутрішнього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вуха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правило,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викликана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генетичними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дефектами, але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причинами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стати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інфекції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травми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l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виключається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спадковий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фактор.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Зазвичай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гіперактивна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дитина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народжується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тих,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хто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сам в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дитинстві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страждав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цим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порушенням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52061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60684" y="274320"/>
            <a:ext cx="6126079" cy="6358492"/>
          </a:xfrm>
        </p:spPr>
        <p:txBody>
          <a:bodyPr>
            <a:noAutofit/>
          </a:bodyPr>
          <a:lstStyle/>
          <a:p>
            <a:r>
              <a:rPr lang="ru-RU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Гіперактивні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постійно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стрибають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бігають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кричать,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граються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ніколи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заспокоюються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навіть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сили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закінчуються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гіперактивна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дитина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зупиниться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страждають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розсіяної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уваги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просторової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координації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швидко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говорять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ковтають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слова,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задають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безліч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запитань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не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вислуховують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них;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нездатні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займатися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діяльністю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вимагає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терпіння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уважності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посидючості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агресивні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б’ються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штовхаються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кидають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людей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предмети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псують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іграшки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скрізь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ведуть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себе неадекватно: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вдома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дитячому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садочку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гостях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17452" y="3769828"/>
            <a:ext cx="3120390" cy="286980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17452" y="263088"/>
            <a:ext cx="2853844" cy="339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3928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4320" y="182881"/>
            <a:ext cx="9349740" cy="717452"/>
          </a:xfrm>
        </p:spPr>
        <p:txBody>
          <a:bodyPr>
            <a:normAutofit fontScale="90000"/>
          </a:bodyPr>
          <a:lstStyle/>
          <a:p>
            <a:r>
              <a:rPr lang="uk-UA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Рекомендації батькам дитини з синдромом СДУГ</a:t>
            </a:r>
            <a:endParaRPr lang="ru-RU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" y="900334"/>
            <a:ext cx="9349740" cy="5683347"/>
          </a:xfrm>
        </p:spPr>
        <p:txBody>
          <a:bodyPr>
            <a:noAutofit/>
          </a:bodyPr>
          <a:lstStyle/>
          <a:p>
            <a:pPr algn="l"/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· </a:t>
            </a:r>
            <a:r>
              <a:rPr lang="uk-UA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Ні фізичним покаранням! Якщо є необхідність покарання дитини за негативний вчинок, то доцільно використати спокійне сидіння в певному місці, або позбавлення дитини ласощів, комп'ютерних ігор;</a:t>
            </a:r>
          </a:p>
          <a:p>
            <a:pPr algn="l"/>
            <a:r>
              <a:rPr lang="uk-UA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· Частіше хваліть та заохочуйте дитину; поріг чутливості до негативних стимулів дуже низький, тому гіперактивні діти не сприймають догани й покарання, так само як і слова «ні», «не можна», «забороняю»;</a:t>
            </a:r>
          </a:p>
          <a:p>
            <a:pPr algn="l"/>
            <a:r>
              <a:rPr lang="uk-UA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· Складіть список обов'язків дитини й повісьте його на стіну, підпишіть угоду на окремі види домашніх робіт;</a:t>
            </a:r>
          </a:p>
          <a:p>
            <a:pPr algn="l"/>
            <a:r>
              <a:rPr lang="uk-UA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· Роз’ясніть дитині її проблему, та виховуйте в ній навички керування гнівом і агресією;</a:t>
            </a:r>
          </a:p>
          <a:p>
            <a:pPr algn="l"/>
            <a:r>
              <a:rPr lang="uk-UA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· Не дозволяйте відкладати виконання доручень на інший час, наполегливість ваша зброя;</a:t>
            </a:r>
          </a:p>
          <a:p>
            <a:pPr algn="l"/>
            <a:r>
              <a:rPr lang="uk-UA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· Звернення до дитини має бути зрозумілим і чітко сформульованим.</a:t>
            </a:r>
          </a:p>
          <a:p>
            <a:pPr algn="l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4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422</Words>
  <Application>Microsoft Office PowerPoint</Application>
  <PresentationFormat>Лист A4 (210x297 мм)</PresentationFormat>
  <Paragraphs>24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Синдром дефіциту уваги і гіперактивності</vt:lpstr>
      <vt:lpstr>Гіперактивність або непосидючість? Де ж знаходиться межа між характером і нездоров’ям ?</vt:lpstr>
      <vt:lpstr>Причини дитячої гіперактивності</vt:lpstr>
      <vt:lpstr>Гіперактивні діти -  постійно стрибають, бігають, кричать, граються і ніколи не заспокоюються, навіть якщо сили закінчуються, гіперактивна дитина не зупиниться; -  страждають від розсіяної уваги, порушення просторової координації; -  швидко говорять, ковтають слова, задають безліч запитань, але не вислуховують відповіді на них; -  нездатні займатися діяльністю, що вимагає терпіння, уважності, посидючості; -  агресивні: б’ються, штовхаються, кидають у людей різні предмети, псують іграшки; -  скрізь ведуть себе неадекватно: вдома, у дитячому садочку, у школі, в гостях.</vt:lpstr>
      <vt:lpstr>Рекомендації батькам дитини з синдромом СДУГ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Синдром дефіциту уваги і гіперактивності</dc:title>
  <dc:creator>ЮЛЯ</dc:creator>
  <cp:lastModifiedBy>serg</cp:lastModifiedBy>
  <cp:revision>20</cp:revision>
  <dcterms:created xsi:type="dcterms:W3CDTF">2014-08-13T07:24:51Z</dcterms:created>
  <dcterms:modified xsi:type="dcterms:W3CDTF">2014-08-14T07:45:05Z</dcterms:modified>
</cp:coreProperties>
</file>